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
  </p:notesMasterIdLst>
  <p:sldIdLst>
    <p:sldId id="256" r:id="rId2"/>
  </p:sldIdLst>
  <p:sldSz cx="21374100" cy="30276800"/>
  <p:notesSz cx="6858000" cy="9144000"/>
  <p:embeddedFontLst>
    <p:embeddedFont>
      <p:font typeface="Bookmania" panose="020B0604020202020204" charset="0"/>
      <p:regular r:id="rId4"/>
    </p:embeddedFont>
    <p:embeddedFont>
      <p:font typeface="Bookmania Bold" panose="020B0604020202020204" charset="0"/>
      <p:regular r:id="rId5"/>
    </p:embeddedFont>
    <p:embeddedFont>
      <p:font typeface="Playfair Display Italics" panose="020B0604020202020204" charset="0"/>
      <p:regular r:id="rId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4520" autoAdjust="0"/>
  </p:normalViewPr>
  <p:slideViewPr>
    <p:cSldViewPr>
      <p:cViewPr>
        <p:scale>
          <a:sx n="50" d="100"/>
          <a:sy n="50" d="100"/>
        </p:scale>
        <p:origin x="461" y="-3077"/>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5" Type="http://schemas.openxmlformats.org/officeDocument/2006/relationships/font" Target="fonts/font2.fntdata"/><Relationship Id="rId10" Type="http://schemas.openxmlformats.org/officeDocument/2006/relationships/tableStyles" Target="tableStyles.xml"/><Relationship Id="rId4" Type="http://schemas.openxmlformats.org/officeDocument/2006/relationships/font" Target="fonts/font1.fntdata"/><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3665538" y="512763"/>
            <a:ext cx="181292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9116" y="2441885"/>
            <a:ext cx="10358857" cy="27204313"/>
            <a:chOff x="0" y="0"/>
            <a:chExt cx="13811809" cy="36272417"/>
          </a:xfrm>
        </p:grpSpPr>
        <p:sp>
          <p:nvSpPr>
            <p:cNvPr id="3" name="Freeform 3"/>
            <p:cNvSpPr/>
            <p:nvPr/>
          </p:nvSpPr>
          <p:spPr>
            <a:xfrm>
              <a:off x="9017" y="9753"/>
              <a:ext cx="13793851" cy="36252973"/>
            </a:xfrm>
            <a:custGeom>
              <a:avLst/>
              <a:gdLst/>
              <a:ahLst/>
              <a:cxnLst/>
              <a:rect l="l" t="t" r="r" b="b"/>
              <a:pathLst>
                <a:path w="13793851" h="36252973">
                  <a:moveTo>
                    <a:pt x="0" y="381613"/>
                  </a:moveTo>
                  <a:cubicBezTo>
                    <a:pt x="0" y="170888"/>
                    <a:pt x="157861" y="0"/>
                    <a:pt x="352552" y="0"/>
                  </a:cubicBezTo>
                  <a:lnTo>
                    <a:pt x="13441298" y="0"/>
                  </a:lnTo>
                  <a:cubicBezTo>
                    <a:pt x="13635989" y="0"/>
                    <a:pt x="13793851" y="170888"/>
                    <a:pt x="13793851" y="381613"/>
                  </a:cubicBezTo>
                  <a:lnTo>
                    <a:pt x="13793851" y="35871359"/>
                  </a:lnTo>
                  <a:cubicBezTo>
                    <a:pt x="13793851" y="36082087"/>
                    <a:pt x="13635989" y="36252973"/>
                    <a:pt x="13441298" y="36252973"/>
                  </a:cubicBezTo>
                  <a:lnTo>
                    <a:pt x="352552" y="36252973"/>
                  </a:lnTo>
                  <a:cubicBezTo>
                    <a:pt x="157861" y="36252973"/>
                    <a:pt x="0" y="36082087"/>
                    <a:pt x="0" y="35871359"/>
                  </a:cubicBezTo>
                  <a:close/>
                </a:path>
              </a:pathLst>
            </a:custGeom>
            <a:solidFill>
              <a:srgbClr val="FFFFFF"/>
            </a:solidFill>
          </p:spPr>
          <p:txBody>
            <a:bodyPr/>
            <a:lstStyle/>
            <a:p>
              <a:endParaRPr lang="en-IN"/>
            </a:p>
          </p:txBody>
        </p:sp>
        <p:sp>
          <p:nvSpPr>
            <p:cNvPr id="4" name="Freeform 4"/>
            <p:cNvSpPr/>
            <p:nvPr/>
          </p:nvSpPr>
          <p:spPr>
            <a:xfrm>
              <a:off x="0" y="0"/>
              <a:ext cx="13811884" cy="36272474"/>
            </a:xfrm>
            <a:custGeom>
              <a:avLst/>
              <a:gdLst/>
              <a:ahLst/>
              <a:cxnLst/>
              <a:rect l="l" t="t" r="r" b="b"/>
              <a:pathLst>
                <a:path w="13811884" h="36272474">
                  <a:moveTo>
                    <a:pt x="0" y="391366"/>
                  </a:moveTo>
                  <a:cubicBezTo>
                    <a:pt x="0" y="175284"/>
                    <a:pt x="161925" y="0"/>
                    <a:pt x="361569" y="0"/>
                  </a:cubicBezTo>
                  <a:lnTo>
                    <a:pt x="13450315" y="0"/>
                  </a:lnTo>
                  <a:lnTo>
                    <a:pt x="13450315" y="9753"/>
                  </a:lnTo>
                  <a:lnTo>
                    <a:pt x="13450315" y="0"/>
                  </a:lnTo>
                  <a:cubicBezTo>
                    <a:pt x="13649959" y="0"/>
                    <a:pt x="13811884" y="175284"/>
                    <a:pt x="13811884" y="391366"/>
                  </a:cubicBezTo>
                  <a:lnTo>
                    <a:pt x="13802868" y="391366"/>
                  </a:lnTo>
                  <a:lnTo>
                    <a:pt x="13811884" y="391366"/>
                  </a:lnTo>
                  <a:lnTo>
                    <a:pt x="13811884" y="35881112"/>
                  </a:lnTo>
                  <a:lnTo>
                    <a:pt x="13802868" y="35881112"/>
                  </a:lnTo>
                  <a:lnTo>
                    <a:pt x="13811884" y="35881112"/>
                  </a:lnTo>
                  <a:cubicBezTo>
                    <a:pt x="13811884" y="36097195"/>
                    <a:pt x="13649959" y="36272474"/>
                    <a:pt x="13450315" y="36272474"/>
                  </a:cubicBezTo>
                  <a:lnTo>
                    <a:pt x="13450315" y="36262726"/>
                  </a:lnTo>
                  <a:lnTo>
                    <a:pt x="13450315" y="36272474"/>
                  </a:lnTo>
                  <a:lnTo>
                    <a:pt x="361569" y="36272474"/>
                  </a:lnTo>
                  <a:lnTo>
                    <a:pt x="361569" y="36262726"/>
                  </a:lnTo>
                  <a:lnTo>
                    <a:pt x="361569" y="36272474"/>
                  </a:lnTo>
                  <a:cubicBezTo>
                    <a:pt x="161925" y="36272474"/>
                    <a:pt x="0" y="36097195"/>
                    <a:pt x="0" y="35881112"/>
                  </a:cubicBezTo>
                  <a:lnTo>
                    <a:pt x="0" y="391366"/>
                  </a:lnTo>
                  <a:lnTo>
                    <a:pt x="9017" y="391366"/>
                  </a:lnTo>
                  <a:lnTo>
                    <a:pt x="0" y="391366"/>
                  </a:lnTo>
                  <a:moveTo>
                    <a:pt x="17907" y="391366"/>
                  </a:moveTo>
                  <a:lnTo>
                    <a:pt x="17907" y="35881112"/>
                  </a:lnTo>
                  <a:lnTo>
                    <a:pt x="9017" y="35881112"/>
                  </a:lnTo>
                  <a:lnTo>
                    <a:pt x="18034" y="35881112"/>
                  </a:lnTo>
                  <a:cubicBezTo>
                    <a:pt x="18034" y="36086479"/>
                    <a:pt x="171831" y="36253111"/>
                    <a:pt x="361569" y="36253111"/>
                  </a:cubicBezTo>
                  <a:lnTo>
                    <a:pt x="13450315" y="36253111"/>
                  </a:lnTo>
                  <a:cubicBezTo>
                    <a:pt x="13640054" y="36253111"/>
                    <a:pt x="13793851" y="36086619"/>
                    <a:pt x="13793851" y="35881112"/>
                  </a:cubicBezTo>
                  <a:lnTo>
                    <a:pt x="13793851" y="391366"/>
                  </a:lnTo>
                  <a:cubicBezTo>
                    <a:pt x="13793851" y="185999"/>
                    <a:pt x="13640054" y="19369"/>
                    <a:pt x="13450315" y="19369"/>
                  </a:cubicBezTo>
                  <a:lnTo>
                    <a:pt x="361569" y="19369"/>
                  </a:lnTo>
                  <a:lnTo>
                    <a:pt x="361569" y="9753"/>
                  </a:lnTo>
                  <a:lnTo>
                    <a:pt x="361569" y="19507"/>
                  </a:lnTo>
                  <a:cubicBezTo>
                    <a:pt x="171831" y="19369"/>
                    <a:pt x="17907" y="185999"/>
                    <a:pt x="17907" y="391366"/>
                  </a:cubicBezTo>
                  <a:close/>
                </a:path>
              </a:pathLst>
            </a:custGeom>
            <a:solidFill>
              <a:srgbClr val="000000"/>
            </a:solidFill>
          </p:spPr>
          <p:txBody>
            <a:bodyPr/>
            <a:lstStyle/>
            <a:p>
              <a:endParaRPr lang="en-IN"/>
            </a:p>
          </p:txBody>
        </p:sp>
      </p:grpSp>
      <p:grpSp>
        <p:nvGrpSpPr>
          <p:cNvPr id="5" name="Group 5"/>
          <p:cNvGrpSpPr/>
          <p:nvPr/>
        </p:nvGrpSpPr>
        <p:grpSpPr>
          <a:xfrm>
            <a:off x="0" y="15732"/>
            <a:ext cx="21393315" cy="2979755"/>
            <a:chOff x="0" y="0"/>
            <a:chExt cx="28524420" cy="3973007"/>
          </a:xfrm>
        </p:grpSpPr>
        <p:sp>
          <p:nvSpPr>
            <p:cNvPr id="6" name="Freeform 6"/>
            <p:cNvSpPr/>
            <p:nvPr/>
          </p:nvSpPr>
          <p:spPr>
            <a:xfrm>
              <a:off x="9128" y="10525"/>
              <a:ext cx="28506189" cy="3952024"/>
            </a:xfrm>
            <a:custGeom>
              <a:avLst/>
              <a:gdLst/>
              <a:ahLst/>
              <a:cxnLst/>
              <a:rect l="l" t="t" r="r" b="b"/>
              <a:pathLst>
                <a:path w="28506189" h="3952024">
                  <a:moveTo>
                    <a:pt x="0" y="0"/>
                  </a:moveTo>
                  <a:lnTo>
                    <a:pt x="28506189" y="0"/>
                  </a:lnTo>
                  <a:lnTo>
                    <a:pt x="28506189" y="3952025"/>
                  </a:lnTo>
                  <a:lnTo>
                    <a:pt x="0" y="3952025"/>
                  </a:lnTo>
                  <a:close/>
                </a:path>
              </a:pathLst>
            </a:custGeom>
            <a:gradFill rotWithShape="1">
              <a:gsLst>
                <a:gs pos="0">
                  <a:srgbClr val="0097B2">
                    <a:alpha val="100000"/>
                  </a:srgbClr>
                </a:gs>
                <a:gs pos="100000">
                  <a:srgbClr val="7ED957">
                    <a:alpha val="100000"/>
                  </a:srgbClr>
                </a:gs>
              </a:gsLst>
              <a:lin ang="0"/>
            </a:gradFill>
          </p:spPr>
          <p:txBody>
            <a:bodyPr/>
            <a:lstStyle/>
            <a:p>
              <a:endParaRPr lang="en-IN"/>
            </a:p>
          </p:txBody>
        </p:sp>
        <p:sp>
          <p:nvSpPr>
            <p:cNvPr id="7" name="Freeform 7"/>
            <p:cNvSpPr/>
            <p:nvPr/>
          </p:nvSpPr>
          <p:spPr>
            <a:xfrm>
              <a:off x="0" y="0"/>
              <a:ext cx="28524442" cy="3973065"/>
            </a:xfrm>
            <a:custGeom>
              <a:avLst/>
              <a:gdLst/>
              <a:ahLst/>
              <a:cxnLst/>
              <a:rect l="l" t="t" r="r" b="b"/>
              <a:pathLst>
                <a:path w="28524442" h="3973065">
                  <a:moveTo>
                    <a:pt x="9128" y="0"/>
                  </a:moveTo>
                  <a:lnTo>
                    <a:pt x="28515317" y="0"/>
                  </a:lnTo>
                  <a:cubicBezTo>
                    <a:pt x="28520327" y="0"/>
                    <a:pt x="28524442" y="4744"/>
                    <a:pt x="28524442" y="10525"/>
                  </a:cubicBezTo>
                  <a:lnTo>
                    <a:pt x="28524442" y="3962550"/>
                  </a:lnTo>
                  <a:cubicBezTo>
                    <a:pt x="28524442" y="3968331"/>
                    <a:pt x="28520327" y="3973065"/>
                    <a:pt x="28515317" y="3973065"/>
                  </a:cubicBezTo>
                  <a:lnTo>
                    <a:pt x="9128" y="3973065"/>
                  </a:lnTo>
                  <a:cubicBezTo>
                    <a:pt x="4114" y="3973065"/>
                    <a:pt x="0" y="3968331"/>
                    <a:pt x="0" y="3962550"/>
                  </a:cubicBezTo>
                  <a:lnTo>
                    <a:pt x="0" y="10525"/>
                  </a:lnTo>
                  <a:cubicBezTo>
                    <a:pt x="0" y="4744"/>
                    <a:pt x="4114" y="0"/>
                    <a:pt x="9128" y="0"/>
                  </a:cubicBezTo>
                  <a:moveTo>
                    <a:pt x="9128" y="20902"/>
                  </a:moveTo>
                  <a:lnTo>
                    <a:pt x="9128" y="10525"/>
                  </a:lnTo>
                  <a:lnTo>
                    <a:pt x="18256" y="10525"/>
                  </a:lnTo>
                  <a:lnTo>
                    <a:pt x="18256" y="3962550"/>
                  </a:lnTo>
                  <a:lnTo>
                    <a:pt x="9128" y="3962550"/>
                  </a:lnTo>
                  <a:lnTo>
                    <a:pt x="9128" y="3952024"/>
                  </a:lnTo>
                  <a:lnTo>
                    <a:pt x="28515317" y="3952024"/>
                  </a:lnTo>
                  <a:lnTo>
                    <a:pt x="28515317" y="3962550"/>
                  </a:lnTo>
                  <a:lnTo>
                    <a:pt x="28506189" y="3962550"/>
                  </a:lnTo>
                  <a:lnTo>
                    <a:pt x="28506189" y="10525"/>
                  </a:lnTo>
                  <a:lnTo>
                    <a:pt x="28515317" y="10525"/>
                  </a:lnTo>
                  <a:lnTo>
                    <a:pt x="28515317" y="21051"/>
                  </a:lnTo>
                  <a:lnTo>
                    <a:pt x="9128" y="21051"/>
                  </a:lnTo>
                  <a:close/>
                </a:path>
              </a:pathLst>
            </a:custGeom>
            <a:solidFill>
              <a:srgbClr val="000000"/>
            </a:solidFill>
          </p:spPr>
          <p:txBody>
            <a:bodyPr/>
            <a:lstStyle/>
            <a:p>
              <a:endParaRPr lang="en-IN"/>
            </a:p>
          </p:txBody>
        </p:sp>
        <p:sp>
          <p:nvSpPr>
            <p:cNvPr id="8" name="TextBox 8"/>
            <p:cNvSpPr txBox="1"/>
            <p:nvPr/>
          </p:nvSpPr>
          <p:spPr>
            <a:xfrm>
              <a:off x="0" y="-9525"/>
              <a:ext cx="28524420" cy="3982532"/>
            </a:xfrm>
            <a:prstGeom prst="rect">
              <a:avLst/>
            </a:prstGeom>
          </p:spPr>
          <p:txBody>
            <a:bodyPr lIns="50800" tIns="50800" rIns="50800" bIns="50800" rtlCol="0" anchor="ctr"/>
            <a:lstStyle/>
            <a:p>
              <a:pPr algn="ctr">
                <a:lnSpc>
                  <a:spcPts val="4072"/>
                </a:lnSpc>
              </a:pPr>
              <a:endParaRPr/>
            </a:p>
            <a:p>
              <a:pPr algn="ctr">
                <a:lnSpc>
                  <a:spcPts val="4072"/>
                </a:lnSpc>
              </a:pPr>
              <a:endParaRPr/>
            </a:p>
          </p:txBody>
        </p:sp>
      </p:grpSp>
      <p:grpSp>
        <p:nvGrpSpPr>
          <p:cNvPr id="9" name="Group 9"/>
          <p:cNvGrpSpPr/>
          <p:nvPr/>
        </p:nvGrpSpPr>
        <p:grpSpPr>
          <a:xfrm>
            <a:off x="54395" y="3119557"/>
            <a:ext cx="10640433" cy="26381821"/>
            <a:chOff x="0" y="0"/>
            <a:chExt cx="14187244" cy="36271580"/>
          </a:xfrm>
        </p:grpSpPr>
        <p:sp>
          <p:nvSpPr>
            <p:cNvPr id="10" name="Freeform 10"/>
            <p:cNvSpPr/>
            <p:nvPr/>
          </p:nvSpPr>
          <p:spPr>
            <a:xfrm>
              <a:off x="11938" y="11938"/>
              <a:ext cx="14177264" cy="36255324"/>
            </a:xfrm>
            <a:custGeom>
              <a:avLst/>
              <a:gdLst/>
              <a:ahLst/>
              <a:cxnLst/>
              <a:rect l="l" t="t" r="r" b="b"/>
              <a:pathLst>
                <a:path w="14177264" h="36255324">
                  <a:moveTo>
                    <a:pt x="0" y="362458"/>
                  </a:moveTo>
                  <a:cubicBezTo>
                    <a:pt x="0" y="162306"/>
                    <a:pt x="162306" y="0"/>
                    <a:pt x="362458" y="0"/>
                  </a:cubicBezTo>
                  <a:lnTo>
                    <a:pt x="13814933" y="0"/>
                  </a:lnTo>
                  <a:cubicBezTo>
                    <a:pt x="14015085" y="0"/>
                    <a:pt x="14177264" y="162306"/>
                    <a:pt x="14177264" y="362458"/>
                  </a:cubicBezTo>
                  <a:lnTo>
                    <a:pt x="14177264" y="35892866"/>
                  </a:lnTo>
                  <a:cubicBezTo>
                    <a:pt x="14177264" y="36093018"/>
                    <a:pt x="14015085" y="36255324"/>
                    <a:pt x="13814933" y="36255324"/>
                  </a:cubicBezTo>
                  <a:lnTo>
                    <a:pt x="362458" y="36255324"/>
                  </a:lnTo>
                  <a:cubicBezTo>
                    <a:pt x="162306" y="36255324"/>
                    <a:pt x="127" y="36093018"/>
                    <a:pt x="127" y="35892866"/>
                  </a:cubicBezTo>
                  <a:close/>
                </a:path>
              </a:pathLst>
            </a:custGeom>
            <a:solidFill>
              <a:srgbClr val="FFFFFF"/>
            </a:solidFill>
          </p:spPr>
          <p:txBody>
            <a:bodyPr/>
            <a:lstStyle/>
            <a:p>
              <a:endParaRPr lang="en-IN" dirty="0"/>
            </a:p>
          </p:txBody>
        </p:sp>
        <p:sp>
          <p:nvSpPr>
            <p:cNvPr id="11" name="Freeform 11"/>
            <p:cNvSpPr/>
            <p:nvPr/>
          </p:nvSpPr>
          <p:spPr>
            <a:xfrm>
              <a:off x="0" y="0"/>
              <a:ext cx="14201267" cy="36279200"/>
            </a:xfrm>
            <a:custGeom>
              <a:avLst/>
              <a:gdLst/>
              <a:ahLst/>
              <a:cxnLst/>
              <a:rect l="l" t="t" r="r" b="b"/>
              <a:pathLst>
                <a:path w="14201267" h="36279200">
                  <a:moveTo>
                    <a:pt x="0" y="374396"/>
                  </a:moveTo>
                  <a:cubicBezTo>
                    <a:pt x="0" y="167640"/>
                    <a:pt x="167640" y="0"/>
                    <a:pt x="374396" y="0"/>
                  </a:cubicBezTo>
                  <a:lnTo>
                    <a:pt x="13826871" y="0"/>
                  </a:lnTo>
                  <a:lnTo>
                    <a:pt x="13826871" y="11938"/>
                  </a:lnTo>
                  <a:lnTo>
                    <a:pt x="13826871" y="0"/>
                  </a:lnTo>
                  <a:cubicBezTo>
                    <a:pt x="14033627" y="0"/>
                    <a:pt x="14201267" y="167640"/>
                    <a:pt x="14201267" y="374396"/>
                  </a:cubicBezTo>
                  <a:lnTo>
                    <a:pt x="14189329" y="374396"/>
                  </a:lnTo>
                  <a:lnTo>
                    <a:pt x="14201267" y="374396"/>
                  </a:lnTo>
                  <a:lnTo>
                    <a:pt x="14201267" y="35904804"/>
                  </a:lnTo>
                  <a:lnTo>
                    <a:pt x="14189329" y="35904804"/>
                  </a:lnTo>
                  <a:lnTo>
                    <a:pt x="14201267" y="35904804"/>
                  </a:lnTo>
                  <a:cubicBezTo>
                    <a:pt x="14201267" y="36111560"/>
                    <a:pt x="14033627" y="36279200"/>
                    <a:pt x="13826871" y="36279200"/>
                  </a:cubicBezTo>
                  <a:lnTo>
                    <a:pt x="13826871" y="36267262"/>
                  </a:lnTo>
                  <a:lnTo>
                    <a:pt x="13826871" y="36279200"/>
                  </a:lnTo>
                  <a:lnTo>
                    <a:pt x="374396" y="36279200"/>
                  </a:lnTo>
                  <a:lnTo>
                    <a:pt x="374396" y="36267262"/>
                  </a:lnTo>
                  <a:lnTo>
                    <a:pt x="374396" y="36279200"/>
                  </a:lnTo>
                  <a:cubicBezTo>
                    <a:pt x="167640" y="36279200"/>
                    <a:pt x="0" y="36111560"/>
                    <a:pt x="0" y="35904804"/>
                  </a:cubicBezTo>
                  <a:lnTo>
                    <a:pt x="0" y="374396"/>
                  </a:lnTo>
                  <a:lnTo>
                    <a:pt x="11938" y="374396"/>
                  </a:lnTo>
                  <a:lnTo>
                    <a:pt x="0" y="374396"/>
                  </a:lnTo>
                  <a:moveTo>
                    <a:pt x="24003" y="374396"/>
                  </a:moveTo>
                  <a:lnTo>
                    <a:pt x="24003" y="35904804"/>
                  </a:lnTo>
                  <a:lnTo>
                    <a:pt x="11938" y="35904804"/>
                  </a:lnTo>
                  <a:lnTo>
                    <a:pt x="23876" y="35904804"/>
                  </a:lnTo>
                  <a:cubicBezTo>
                    <a:pt x="23876" y="36098352"/>
                    <a:pt x="180721" y="36255325"/>
                    <a:pt x="374269" y="36255325"/>
                  </a:cubicBezTo>
                  <a:lnTo>
                    <a:pt x="13826871" y="36255325"/>
                  </a:lnTo>
                  <a:cubicBezTo>
                    <a:pt x="14020419" y="36255325"/>
                    <a:pt x="14177263" y="36098352"/>
                    <a:pt x="14177263" y="35904804"/>
                  </a:cubicBezTo>
                  <a:lnTo>
                    <a:pt x="14177263" y="374396"/>
                  </a:lnTo>
                  <a:cubicBezTo>
                    <a:pt x="14177263" y="180848"/>
                    <a:pt x="14020419" y="23876"/>
                    <a:pt x="13826871" y="23876"/>
                  </a:cubicBezTo>
                  <a:lnTo>
                    <a:pt x="374396" y="23876"/>
                  </a:lnTo>
                  <a:lnTo>
                    <a:pt x="374396" y="11938"/>
                  </a:lnTo>
                  <a:lnTo>
                    <a:pt x="374396" y="23876"/>
                  </a:lnTo>
                  <a:cubicBezTo>
                    <a:pt x="180848" y="23876"/>
                    <a:pt x="24003" y="180848"/>
                    <a:pt x="24003" y="374396"/>
                  </a:cubicBezTo>
                  <a:close/>
                </a:path>
              </a:pathLst>
            </a:custGeom>
            <a:solidFill>
              <a:srgbClr val="A5A5A5"/>
            </a:solidFill>
          </p:spPr>
          <p:txBody>
            <a:bodyPr/>
            <a:lstStyle/>
            <a:p>
              <a:endParaRPr lang="en-IN"/>
            </a:p>
          </p:txBody>
        </p:sp>
      </p:grpSp>
      <p:grpSp>
        <p:nvGrpSpPr>
          <p:cNvPr id="12" name="Group 12"/>
          <p:cNvGrpSpPr/>
          <p:nvPr/>
        </p:nvGrpSpPr>
        <p:grpSpPr>
          <a:xfrm>
            <a:off x="2347015" y="3253937"/>
            <a:ext cx="5962741" cy="796576"/>
            <a:chOff x="0" y="0"/>
            <a:chExt cx="755474" cy="100925"/>
          </a:xfrm>
        </p:grpSpPr>
        <p:sp>
          <p:nvSpPr>
            <p:cNvPr id="13" name="Freeform 13"/>
            <p:cNvSpPr/>
            <p:nvPr/>
          </p:nvSpPr>
          <p:spPr>
            <a:xfrm>
              <a:off x="0" y="0"/>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dirty="0"/>
            </a:p>
          </p:txBody>
        </p:sp>
        <p:sp>
          <p:nvSpPr>
            <p:cNvPr id="14" name="TextBox 14"/>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grpSp>
        <p:nvGrpSpPr>
          <p:cNvPr id="15" name="Group 15"/>
          <p:cNvGrpSpPr/>
          <p:nvPr/>
        </p:nvGrpSpPr>
        <p:grpSpPr>
          <a:xfrm>
            <a:off x="2435596" y="7972186"/>
            <a:ext cx="5962741" cy="796576"/>
            <a:chOff x="0" y="0"/>
            <a:chExt cx="755474" cy="100925"/>
          </a:xfrm>
        </p:grpSpPr>
        <p:sp>
          <p:nvSpPr>
            <p:cNvPr id="16" name="Freeform 16"/>
            <p:cNvSpPr/>
            <p:nvPr/>
          </p:nvSpPr>
          <p:spPr>
            <a:xfrm>
              <a:off x="0" y="0"/>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dirty="0"/>
            </a:p>
          </p:txBody>
        </p:sp>
        <p:sp>
          <p:nvSpPr>
            <p:cNvPr id="17" name="TextBox 17"/>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grpSp>
        <p:nvGrpSpPr>
          <p:cNvPr id="18" name="Group 18"/>
          <p:cNvGrpSpPr/>
          <p:nvPr/>
        </p:nvGrpSpPr>
        <p:grpSpPr>
          <a:xfrm>
            <a:off x="2435596" y="10723760"/>
            <a:ext cx="5962741" cy="1572284"/>
            <a:chOff x="0" y="-98281"/>
            <a:chExt cx="755474" cy="199206"/>
          </a:xfrm>
        </p:grpSpPr>
        <p:sp>
          <p:nvSpPr>
            <p:cNvPr id="19" name="Freeform 19"/>
            <p:cNvSpPr/>
            <p:nvPr/>
          </p:nvSpPr>
          <p:spPr>
            <a:xfrm>
              <a:off x="0" y="-98281"/>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dirty="0"/>
            </a:p>
          </p:txBody>
        </p:sp>
        <p:sp>
          <p:nvSpPr>
            <p:cNvPr id="20" name="TextBox 20"/>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grpSp>
        <p:nvGrpSpPr>
          <p:cNvPr id="21" name="Group 21"/>
          <p:cNvGrpSpPr/>
          <p:nvPr/>
        </p:nvGrpSpPr>
        <p:grpSpPr>
          <a:xfrm>
            <a:off x="2211425" y="14201101"/>
            <a:ext cx="5962741" cy="796576"/>
            <a:chOff x="0" y="0"/>
            <a:chExt cx="755474" cy="100925"/>
          </a:xfrm>
        </p:grpSpPr>
        <p:sp>
          <p:nvSpPr>
            <p:cNvPr id="22" name="Freeform 22"/>
            <p:cNvSpPr/>
            <p:nvPr/>
          </p:nvSpPr>
          <p:spPr>
            <a:xfrm>
              <a:off x="0" y="0"/>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dirty="0"/>
            </a:p>
          </p:txBody>
        </p:sp>
        <p:sp>
          <p:nvSpPr>
            <p:cNvPr id="23" name="TextBox 23"/>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grpSp>
        <p:nvGrpSpPr>
          <p:cNvPr id="24" name="Group 24"/>
          <p:cNvGrpSpPr/>
          <p:nvPr/>
        </p:nvGrpSpPr>
        <p:grpSpPr>
          <a:xfrm>
            <a:off x="12204707" y="3253460"/>
            <a:ext cx="7696199" cy="796576"/>
            <a:chOff x="0" y="0"/>
            <a:chExt cx="755474" cy="100925"/>
          </a:xfrm>
        </p:grpSpPr>
        <p:sp>
          <p:nvSpPr>
            <p:cNvPr id="25" name="Freeform 25"/>
            <p:cNvSpPr/>
            <p:nvPr/>
          </p:nvSpPr>
          <p:spPr>
            <a:xfrm>
              <a:off x="0" y="0"/>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a:p>
          </p:txBody>
        </p:sp>
        <p:sp>
          <p:nvSpPr>
            <p:cNvPr id="26" name="TextBox 26"/>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grpSp>
        <p:nvGrpSpPr>
          <p:cNvPr id="27" name="Group 27"/>
          <p:cNvGrpSpPr/>
          <p:nvPr/>
        </p:nvGrpSpPr>
        <p:grpSpPr>
          <a:xfrm>
            <a:off x="12998831" y="8195460"/>
            <a:ext cx="5962741" cy="796576"/>
            <a:chOff x="0" y="0"/>
            <a:chExt cx="755474" cy="100925"/>
          </a:xfrm>
        </p:grpSpPr>
        <p:sp>
          <p:nvSpPr>
            <p:cNvPr id="28" name="Freeform 28"/>
            <p:cNvSpPr/>
            <p:nvPr/>
          </p:nvSpPr>
          <p:spPr>
            <a:xfrm>
              <a:off x="0" y="0"/>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dirty="0"/>
            </a:p>
          </p:txBody>
        </p:sp>
        <p:sp>
          <p:nvSpPr>
            <p:cNvPr id="29" name="TextBox 29"/>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grpSp>
        <p:nvGrpSpPr>
          <p:cNvPr id="30" name="Group 30"/>
          <p:cNvGrpSpPr/>
          <p:nvPr/>
        </p:nvGrpSpPr>
        <p:grpSpPr>
          <a:xfrm>
            <a:off x="12768930" y="18138186"/>
            <a:ext cx="5962741" cy="1397656"/>
            <a:chOff x="0" y="9525"/>
            <a:chExt cx="755474" cy="177081"/>
          </a:xfrm>
        </p:grpSpPr>
        <p:sp>
          <p:nvSpPr>
            <p:cNvPr id="31" name="Freeform 31"/>
            <p:cNvSpPr/>
            <p:nvPr/>
          </p:nvSpPr>
          <p:spPr>
            <a:xfrm>
              <a:off x="0" y="85681"/>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dirty="0"/>
            </a:p>
          </p:txBody>
        </p:sp>
        <p:sp>
          <p:nvSpPr>
            <p:cNvPr id="32" name="TextBox 32"/>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grpSp>
        <p:nvGrpSpPr>
          <p:cNvPr id="33" name="Group 33"/>
          <p:cNvGrpSpPr/>
          <p:nvPr/>
        </p:nvGrpSpPr>
        <p:grpSpPr>
          <a:xfrm>
            <a:off x="13036375" y="21903927"/>
            <a:ext cx="5962741" cy="796576"/>
            <a:chOff x="0" y="0"/>
            <a:chExt cx="755474" cy="100925"/>
          </a:xfrm>
        </p:grpSpPr>
        <p:sp>
          <p:nvSpPr>
            <p:cNvPr id="34" name="Freeform 34"/>
            <p:cNvSpPr/>
            <p:nvPr/>
          </p:nvSpPr>
          <p:spPr>
            <a:xfrm>
              <a:off x="0" y="0"/>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a:p>
          </p:txBody>
        </p:sp>
        <p:sp>
          <p:nvSpPr>
            <p:cNvPr id="35" name="TextBox 35"/>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sp>
        <p:nvSpPr>
          <p:cNvPr id="36" name="Freeform 36"/>
          <p:cNvSpPr/>
          <p:nvPr/>
        </p:nvSpPr>
        <p:spPr>
          <a:xfrm>
            <a:off x="115246" y="123199"/>
            <a:ext cx="3590311" cy="1624513"/>
          </a:xfrm>
          <a:custGeom>
            <a:avLst/>
            <a:gdLst/>
            <a:ahLst/>
            <a:cxnLst/>
            <a:rect l="l" t="t" r="r" b="b"/>
            <a:pathLst>
              <a:path w="3590311" h="1624513">
                <a:moveTo>
                  <a:pt x="0" y="0"/>
                </a:moveTo>
                <a:lnTo>
                  <a:pt x="3590311" y="0"/>
                </a:lnTo>
                <a:lnTo>
                  <a:pt x="3590311" y="1624513"/>
                </a:lnTo>
                <a:lnTo>
                  <a:pt x="0" y="1624513"/>
                </a:lnTo>
                <a:lnTo>
                  <a:pt x="0" y="0"/>
                </a:lnTo>
                <a:close/>
              </a:path>
            </a:pathLst>
          </a:custGeom>
          <a:blipFill>
            <a:blip r:embed="rId3"/>
            <a:stretch>
              <a:fillRect/>
            </a:stretch>
          </a:blipFill>
        </p:spPr>
        <p:txBody>
          <a:bodyPr/>
          <a:lstStyle/>
          <a:p>
            <a:endParaRPr lang="en-IN"/>
          </a:p>
        </p:txBody>
      </p:sp>
      <p:sp>
        <p:nvSpPr>
          <p:cNvPr id="39" name="Freeform 39"/>
          <p:cNvSpPr/>
          <p:nvPr/>
        </p:nvSpPr>
        <p:spPr>
          <a:xfrm>
            <a:off x="-274659" y="28585214"/>
            <a:ext cx="21744932" cy="3200314"/>
          </a:xfrm>
          <a:custGeom>
            <a:avLst/>
            <a:gdLst/>
            <a:ahLst/>
            <a:cxnLst/>
            <a:rect l="l" t="t" r="r" b="b"/>
            <a:pathLst>
              <a:path w="30364498" h="11918065">
                <a:moveTo>
                  <a:pt x="0" y="0"/>
                </a:moveTo>
                <a:lnTo>
                  <a:pt x="30364498" y="0"/>
                </a:lnTo>
                <a:lnTo>
                  <a:pt x="30364498" y="11918065"/>
                </a:lnTo>
                <a:lnTo>
                  <a:pt x="0" y="11918065"/>
                </a:lnTo>
                <a:lnTo>
                  <a:pt x="0" y="0"/>
                </a:lnTo>
                <a:close/>
              </a:path>
            </a:pathLst>
          </a:custGeom>
          <a:blipFill>
            <a:blip r:embed="rId4"/>
            <a:stretch>
              <a:fillRect/>
            </a:stretch>
          </a:blipFill>
        </p:spPr>
        <p:txBody>
          <a:bodyPr/>
          <a:lstStyle/>
          <a:p>
            <a:endParaRPr lang="en-IN" dirty="0"/>
          </a:p>
        </p:txBody>
      </p:sp>
      <p:sp>
        <p:nvSpPr>
          <p:cNvPr id="40" name="Freeform 40"/>
          <p:cNvSpPr/>
          <p:nvPr/>
        </p:nvSpPr>
        <p:spPr>
          <a:xfrm>
            <a:off x="-156415" y="28488902"/>
            <a:ext cx="12022066" cy="1853402"/>
          </a:xfrm>
          <a:custGeom>
            <a:avLst/>
            <a:gdLst/>
            <a:ahLst/>
            <a:cxnLst/>
            <a:rect l="l" t="t" r="r" b="b"/>
            <a:pathLst>
              <a:path w="12022066" h="1853402">
                <a:moveTo>
                  <a:pt x="0" y="0"/>
                </a:moveTo>
                <a:lnTo>
                  <a:pt x="12022066" y="0"/>
                </a:lnTo>
                <a:lnTo>
                  <a:pt x="12022066" y="1853402"/>
                </a:lnTo>
                <a:lnTo>
                  <a:pt x="0" y="18534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41" name="Freeform 41"/>
          <p:cNvSpPr/>
          <p:nvPr/>
        </p:nvSpPr>
        <p:spPr>
          <a:xfrm>
            <a:off x="12000414" y="29464829"/>
            <a:ext cx="9371249" cy="1852774"/>
          </a:xfrm>
          <a:custGeom>
            <a:avLst/>
            <a:gdLst/>
            <a:ahLst/>
            <a:cxnLst/>
            <a:rect l="l" t="t" r="r" b="b"/>
            <a:pathLst>
              <a:path w="12017992" h="1852774">
                <a:moveTo>
                  <a:pt x="0" y="0"/>
                </a:moveTo>
                <a:lnTo>
                  <a:pt x="12017992" y="0"/>
                </a:lnTo>
                <a:lnTo>
                  <a:pt x="12017992" y="1852774"/>
                </a:lnTo>
                <a:lnTo>
                  <a:pt x="0" y="1852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2" name="TextBox 42"/>
          <p:cNvSpPr txBox="1"/>
          <p:nvPr/>
        </p:nvSpPr>
        <p:spPr>
          <a:xfrm>
            <a:off x="577477" y="12730214"/>
            <a:ext cx="9906613" cy="2308324"/>
          </a:xfrm>
          <a:prstGeom prst="rect">
            <a:avLst/>
          </a:prstGeom>
        </p:spPr>
        <p:txBody>
          <a:bodyPr lIns="0" tIns="0" rIns="0" bIns="0" rtlCol="0" anchor="t">
            <a:spAutoFit/>
          </a:bodyPr>
          <a:lstStyle/>
          <a:p>
            <a:pPr algn="just">
              <a:lnSpc>
                <a:spcPts val="2998"/>
              </a:lnSpc>
            </a:pPr>
            <a:endParaRPr lang="en-US" sz="2498" dirty="0">
              <a:solidFill>
                <a:srgbClr val="000000"/>
              </a:solidFill>
              <a:latin typeface="Bookmania"/>
              <a:ea typeface="Bookmania"/>
              <a:cs typeface="Bookmania"/>
              <a:sym typeface="Bookmania"/>
            </a:endParaRPr>
          </a:p>
          <a:p>
            <a:pPr algn="just">
              <a:lnSpc>
                <a:spcPts val="2998"/>
              </a:lnSpc>
            </a:pPr>
            <a:endParaRPr lang="en-US" sz="2498" dirty="0">
              <a:solidFill>
                <a:srgbClr val="000000"/>
              </a:solidFill>
              <a:latin typeface="Bookmania"/>
              <a:ea typeface="Bookmania"/>
              <a:cs typeface="Bookmania"/>
              <a:sym typeface="Bookmania"/>
            </a:endParaRPr>
          </a:p>
          <a:p>
            <a:pPr algn="just">
              <a:lnSpc>
                <a:spcPts val="2998"/>
              </a:lnSpc>
            </a:pPr>
            <a:endParaRPr lang="en-US" sz="2498" dirty="0">
              <a:solidFill>
                <a:srgbClr val="000000"/>
              </a:solidFill>
              <a:latin typeface="Bookmania"/>
              <a:ea typeface="Bookmania"/>
              <a:cs typeface="Bookmania"/>
              <a:sym typeface="Bookmania"/>
            </a:endParaRPr>
          </a:p>
          <a:p>
            <a:pPr algn="just">
              <a:lnSpc>
                <a:spcPts val="2998"/>
              </a:lnSpc>
            </a:pPr>
            <a:endParaRPr lang="en-US" sz="2498" dirty="0">
              <a:solidFill>
                <a:srgbClr val="000000"/>
              </a:solidFill>
              <a:latin typeface="Bookmania"/>
              <a:ea typeface="Bookmania"/>
              <a:cs typeface="Bookmania"/>
              <a:sym typeface="Bookmania"/>
            </a:endParaRPr>
          </a:p>
          <a:p>
            <a:pPr algn="just">
              <a:lnSpc>
                <a:spcPts val="2998"/>
              </a:lnSpc>
            </a:pPr>
            <a:endParaRPr lang="en-US" sz="2498" dirty="0">
              <a:solidFill>
                <a:srgbClr val="000000"/>
              </a:solidFill>
              <a:latin typeface="Bookmania"/>
              <a:ea typeface="Bookmania"/>
              <a:cs typeface="Bookmania"/>
              <a:sym typeface="Bookmania"/>
            </a:endParaRPr>
          </a:p>
          <a:p>
            <a:pPr algn="just">
              <a:lnSpc>
                <a:spcPts val="2998"/>
              </a:lnSpc>
            </a:pPr>
            <a:endParaRPr lang="en-US" sz="2498" dirty="0">
              <a:solidFill>
                <a:srgbClr val="000000"/>
              </a:solidFill>
              <a:latin typeface="Bookmania"/>
              <a:ea typeface="Bookmania"/>
              <a:cs typeface="Bookmania"/>
              <a:sym typeface="Bookmania"/>
            </a:endParaRPr>
          </a:p>
        </p:txBody>
      </p:sp>
      <p:sp>
        <p:nvSpPr>
          <p:cNvPr id="44" name="TextBox 44"/>
          <p:cNvSpPr txBox="1"/>
          <p:nvPr/>
        </p:nvSpPr>
        <p:spPr>
          <a:xfrm>
            <a:off x="18004099" y="86132"/>
            <a:ext cx="3121938" cy="428625"/>
          </a:xfrm>
          <a:prstGeom prst="rect">
            <a:avLst/>
          </a:prstGeom>
        </p:spPr>
        <p:txBody>
          <a:bodyPr lIns="0" tIns="0" rIns="0" bIns="0" rtlCol="0" anchor="t">
            <a:spAutoFit/>
          </a:bodyPr>
          <a:lstStyle/>
          <a:p>
            <a:pPr algn="l">
              <a:lnSpc>
                <a:spcPts val="3320"/>
              </a:lnSpc>
            </a:pPr>
            <a:r>
              <a:rPr lang="en-US" sz="2767" i="1">
                <a:solidFill>
                  <a:srgbClr val="422C75"/>
                </a:solidFill>
                <a:latin typeface="Playfair Display Italics"/>
                <a:ea typeface="Playfair Display Italics"/>
                <a:cs typeface="Playfair Display Italics"/>
                <a:sym typeface="Playfair Display Italics"/>
              </a:rPr>
              <a:t>Go, change the world</a:t>
            </a:r>
          </a:p>
        </p:txBody>
      </p:sp>
      <p:sp>
        <p:nvSpPr>
          <p:cNvPr id="45" name="TextBox 45"/>
          <p:cNvSpPr txBox="1"/>
          <p:nvPr/>
        </p:nvSpPr>
        <p:spPr>
          <a:xfrm>
            <a:off x="412025" y="9123888"/>
            <a:ext cx="9832719" cy="1562928"/>
          </a:xfrm>
          <a:prstGeom prst="rect">
            <a:avLst/>
          </a:prstGeom>
        </p:spPr>
        <p:txBody>
          <a:bodyPr lIns="0" tIns="0" rIns="0" bIns="0" rtlCol="0" anchor="t">
            <a:spAutoFit/>
          </a:bodyPr>
          <a:lstStyle/>
          <a:p>
            <a:pPr algn="just">
              <a:lnSpc>
                <a:spcPts val="3054"/>
              </a:lnSpc>
            </a:pPr>
            <a:r>
              <a:rPr lang="en-US" sz="2400" dirty="0">
                <a:latin typeface="Times New Roman" panose="02020603050405020304" pitchFamily="18" charset="0"/>
                <a:cs typeface="Times New Roman" panose="02020603050405020304" pitchFamily="18" charset="0"/>
              </a:rPr>
              <a:t>Conventional irrigation methods lack real-time monitoring, leading to inefficient water usage and poor crop health. This project addresses the need for an intelligent system that uses machine learning and IoT to automate irrigation based on soil and environmental conditions.</a:t>
            </a:r>
            <a:endParaRPr lang="en-US" sz="2400" dirty="0">
              <a:solidFill>
                <a:srgbClr val="000000"/>
              </a:solidFill>
              <a:latin typeface="Times New Roman" panose="02020603050405020304" pitchFamily="18" charset="0"/>
              <a:ea typeface="Bookmania"/>
              <a:cs typeface="Times New Roman" panose="02020603050405020304" pitchFamily="18" charset="0"/>
              <a:sym typeface="Bookmania"/>
            </a:endParaRPr>
          </a:p>
        </p:txBody>
      </p:sp>
      <p:sp>
        <p:nvSpPr>
          <p:cNvPr id="46" name="TextBox 46"/>
          <p:cNvSpPr txBox="1"/>
          <p:nvPr/>
        </p:nvSpPr>
        <p:spPr>
          <a:xfrm>
            <a:off x="4133850" y="1004762"/>
            <a:ext cx="13106400" cy="948978"/>
          </a:xfrm>
          <a:prstGeom prst="rect">
            <a:avLst/>
          </a:prstGeom>
        </p:spPr>
        <p:txBody>
          <a:bodyPr wrap="square" lIns="0" tIns="0" rIns="0" bIns="0" rtlCol="0" anchor="t">
            <a:spAutoFit/>
          </a:bodyPr>
          <a:lstStyle/>
          <a:p>
            <a:pPr algn="ctr">
              <a:lnSpc>
                <a:spcPts val="3683"/>
              </a:lnSpc>
            </a:pPr>
            <a:r>
              <a:rPr lang="en-US" sz="3200" b="1" dirty="0">
                <a:solidFill>
                  <a:srgbClr val="FF0000"/>
                </a:solidFill>
              </a:rPr>
              <a:t>Smart Irrigation system with soil monitoring &amp; ML for sustainable agriculture</a:t>
            </a:r>
          </a:p>
          <a:p>
            <a:pPr algn="ctr">
              <a:lnSpc>
                <a:spcPts val="3683"/>
              </a:lnSpc>
              <a:spcBef>
                <a:spcPct val="0"/>
              </a:spcBef>
            </a:pPr>
            <a:r>
              <a:rPr lang="en-US" sz="3069" b="1" dirty="0">
                <a:solidFill>
                  <a:srgbClr val="FF0000"/>
                </a:solidFill>
                <a:latin typeface="Bookmania Bold"/>
                <a:ea typeface="Bookmania Bold"/>
                <a:cs typeface="Bookmania Bold"/>
                <a:sym typeface="Bookmania Bold"/>
              </a:rPr>
              <a:t> </a:t>
            </a:r>
          </a:p>
        </p:txBody>
      </p:sp>
      <p:sp>
        <p:nvSpPr>
          <p:cNvPr id="47" name="TextBox 47"/>
          <p:cNvSpPr txBox="1"/>
          <p:nvPr/>
        </p:nvSpPr>
        <p:spPr>
          <a:xfrm>
            <a:off x="6276415" y="299912"/>
            <a:ext cx="10430434" cy="500137"/>
          </a:xfrm>
          <a:prstGeom prst="rect">
            <a:avLst/>
          </a:prstGeom>
        </p:spPr>
        <p:txBody>
          <a:bodyPr wrap="square" lIns="0" tIns="0" rIns="0" bIns="0" rtlCol="0" anchor="t">
            <a:spAutoFit/>
          </a:bodyPr>
          <a:lstStyle/>
          <a:p>
            <a:pPr algn="ctr">
              <a:lnSpc>
                <a:spcPts val="3894"/>
              </a:lnSpc>
              <a:spcBef>
                <a:spcPct val="0"/>
              </a:spcBef>
            </a:pPr>
            <a:r>
              <a:rPr lang="en-US" sz="3245" b="1" dirty="0">
                <a:solidFill>
                  <a:srgbClr val="000000"/>
                </a:solidFill>
                <a:latin typeface="Bookmania Bold"/>
                <a:ea typeface="Bookmania Bold"/>
                <a:cs typeface="Bookmania Bold"/>
                <a:sym typeface="Bookmania Bold"/>
              </a:rPr>
              <a:t>VI SEMESTER INTERDISCIPLINARY PROJECT</a:t>
            </a:r>
          </a:p>
        </p:txBody>
      </p:sp>
      <p:sp>
        <p:nvSpPr>
          <p:cNvPr id="48" name="TextBox 48"/>
          <p:cNvSpPr txBox="1"/>
          <p:nvPr/>
        </p:nvSpPr>
        <p:spPr>
          <a:xfrm>
            <a:off x="3233349" y="1577149"/>
            <a:ext cx="15127402" cy="428002"/>
          </a:xfrm>
          <a:prstGeom prst="rect">
            <a:avLst/>
          </a:prstGeom>
        </p:spPr>
        <p:txBody>
          <a:bodyPr wrap="square" lIns="0" tIns="0" rIns="0" bIns="0" rtlCol="0" anchor="t">
            <a:spAutoFit/>
          </a:bodyPr>
          <a:lstStyle/>
          <a:p>
            <a:pPr algn="ctr">
              <a:lnSpc>
                <a:spcPts val="3683"/>
              </a:lnSpc>
              <a:spcBef>
                <a:spcPct val="0"/>
              </a:spcBef>
            </a:pPr>
            <a:r>
              <a:rPr lang="en-IN" sz="2400" b="1" dirty="0">
                <a:latin typeface="Times New Roman" panose="02020603050405020304" pitchFamily="18" charset="0"/>
                <a:cs typeface="Times New Roman" panose="02020603050405020304" pitchFamily="18" charset="0"/>
              </a:rPr>
              <a:t>Arun Kumar G.V. | Hrushikesh Koli. | Susheel S Talwar. | Kishore Kumar K S. | Tejas Soham.</a:t>
            </a:r>
            <a:endParaRPr lang="en-US" sz="2400" b="1" dirty="0">
              <a:latin typeface="Times New Roman" panose="02020603050405020304" pitchFamily="18" charset="0"/>
              <a:ea typeface="Bookmania"/>
              <a:cs typeface="Times New Roman" panose="02020603050405020304" pitchFamily="18" charset="0"/>
              <a:sym typeface="Bookmania"/>
            </a:endParaRPr>
          </a:p>
        </p:txBody>
      </p:sp>
      <p:sp>
        <p:nvSpPr>
          <p:cNvPr id="49" name="TextBox 49"/>
          <p:cNvSpPr txBox="1"/>
          <p:nvPr/>
        </p:nvSpPr>
        <p:spPr>
          <a:xfrm>
            <a:off x="6366136" y="2148142"/>
            <a:ext cx="9839983" cy="381130"/>
          </a:xfrm>
          <a:prstGeom prst="rect">
            <a:avLst/>
          </a:prstGeom>
        </p:spPr>
        <p:txBody>
          <a:bodyPr wrap="square" lIns="0" tIns="0" rIns="0" bIns="0" rtlCol="0" anchor="t">
            <a:spAutoFit/>
          </a:bodyPr>
          <a:lstStyle/>
          <a:p>
            <a:pPr algn="ctr">
              <a:lnSpc>
                <a:spcPts val="3444"/>
              </a:lnSpc>
              <a:spcBef>
                <a:spcPct val="0"/>
              </a:spcBef>
            </a:pPr>
            <a:r>
              <a:rPr lang="en-IN" b="1" dirty="0">
                <a:latin typeface="Times New Roman" panose="02020603050405020304" pitchFamily="18" charset="0"/>
                <a:cs typeface="Times New Roman" panose="02020603050405020304" pitchFamily="18" charset="0"/>
              </a:rPr>
              <a:t>1RV23IS401 | 1RV22IS022 | 1RV23ME410 | 1RV23ME405 | 1RV22IS074 </a:t>
            </a:r>
            <a:endParaRPr lang="en-US" b="1" dirty="0">
              <a:solidFill>
                <a:srgbClr val="000000"/>
              </a:solidFill>
              <a:latin typeface="Times New Roman" panose="02020603050405020304" pitchFamily="18" charset="0"/>
              <a:ea typeface="Bookmania"/>
              <a:cs typeface="Times New Roman" panose="02020603050405020304" pitchFamily="18" charset="0"/>
              <a:sym typeface="Bookmania"/>
            </a:endParaRPr>
          </a:p>
        </p:txBody>
      </p:sp>
      <p:sp>
        <p:nvSpPr>
          <p:cNvPr id="50" name="TextBox 50"/>
          <p:cNvSpPr txBox="1"/>
          <p:nvPr/>
        </p:nvSpPr>
        <p:spPr>
          <a:xfrm>
            <a:off x="4700870" y="3453452"/>
            <a:ext cx="1522660" cy="397545"/>
          </a:xfrm>
          <a:prstGeom prst="rect">
            <a:avLst/>
          </a:prstGeom>
        </p:spPr>
        <p:txBody>
          <a:bodyPr wrap="square"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Abstract</a:t>
            </a:r>
          </a:p>
        </p:txBody>
      </p:sp>
      <p:sp>
        <p:nvSpPr>
          <p:cNvPr id="51" name="TextBox 51"/>
          <p:cNvSpPr txBox="1"/>
          <p:nvPr/>
        </p:nvSpPr>
        <p:spPr>
          <a:xfrm>
            <a:off x="3783730" y="8191213"/>
            <a:ext cx="3266472" cy="397545"/>
          </a:xfrm>
          <a:prstGeom prst="rect">
            <a:avLst/>
          </a:prstGeom>
        </p:spPr>
        <p:txBody>
          <a:bodyPr wrap="square"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Problem Statement</a:t>
            </a:r>
          </a:p>
        </p:txBody>
      </p:sp>
      <p:sp>
        <p:nvSpPr>
          <p:cNvPr id="52" name="TextBox 52"/>
          <p:cNvSpPr txBox="1"/>
          <p:nvPr/>
        </p:nvSpPr>
        <p:spPr>
          <a:xfrm>
            <a:off x="4536885" y="10875139"/>
            <a:ext cx="1760161" cy="397545"/>
          </a:xfrm>
          <a:prstGeom prst="rect">
            <a:avLst/>
          </a:prstGeom>
        </p:spPr>
        <p:txBody>
          <a:bodyPr wrap="square"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Objectives</a:t>
            </a:r>
          </a:p>
        </p:txBody>
      </p:sp>
      <p:sp>
        <p:nvSpPr>
          <p:cNvPr id="53" name="TextBox 53"/>
          <p:cNvSpPr txBox="1"/>
          <p:nvPr/>
        </p:nvSpPr>
        <p:spPr>
          <a:xfrm>
            <a:off x="4213051" y="14434577"/>
            <a:ext cx="2069715" cy="397545"/>
          </a:xfrm>
          <a:prstGeom prst="rect">
            <a:avLst/>
          </a:prstGeom>
        </p:spPr>
        <p:txBody>
          <a:bodyPr wrap="square"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Methodology</a:t>
            </a:r>
          </a:p>
        </p:txBody>
      </p:sp>
      <p:sp>
        <p:nvSpPr>
          <p:cNvPr id="54" name="TextBox 54"/>
          <p:cNvSpPr txBox="1"/>
          <p:nvPr/>
        </p:nvSpPr>
        <p:spPr>
          <a:xfrm>
            <a:off x="12518297" y="3472662"/>
            <a:ext cx="7069017" cy="397545"/>
          </a:xfrm>
          <a:prstGeom prst="rect">
            <a:avLst/>
          </a:prstGeom>
        </p:spPr>
        <p:txBody>
          <a:bodyPr wrap="square"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Experimentation/Hardware/Software model</a:t>
            </a:r>
          </a:p>
        </p:txBody>
      </p:sp>
      <p:sp>
        <p:nvSpPr>
          <p:cNvPr id="55" name="TextBox 55"/>
          <p:cNvSpPr txBox="1"/>
          <p:nvPr/>
        </p:nvSpPr>
        <p:spPr>
          <a:xfrm>
            <a:off x="14368764" y="8388261"/>
            <a:ext cx="3222874" cy="397545"/>
          </a:xfrm>
          <a:prstGeom prst="rect">
            <a:avLst/>
          </a:prstGeom>
        </p:spPr>
        <p:txBody>
          <a:bodyPr wrap="square"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Results and Analysis</a:t>
            </a:r>
          </a:p>
        </p:txBody>
      </p:sp>
      <p:sp>
        <p:nvSpPr>
          <p:cNvPr id="57" name="TextBox 57"/>
          <p:cNvSpPr txBox="1"/>
          <p:nvPr/>
        </p:nvSpPr>
        <p:spPr>
          <a:xfrm>
            <a:off x="15030448" y="18972872"/>
            <a:ext cx="1439704" cy="397545"/>
          </a:xfrm>
          <a:prstGeom prst="rect">
            <a:avLst/>
          </a:prstGeom>
        </p:spPr>
        <p:txBody>
          <a:bodyPr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Outcome</a:t>
            </a:r>
          </a:p>
        </p:txBody>
      </p:sp>
      <p:sp>
        <p:nvSpPr>
          <p:cNvPr id="58" name="TextBox 58"/>
          <p:cNvSpPr txBox="1"/>
          <p:nvPr/>
        </p:nvSpPr>
        <p:spPr>
          <a:xfrm>
            <a:off x="14949089" y="22107841"/>
            <a:ext cx="1804599" cy="397545"/>
          </a:xfrm>
          <a:prstGeom prst="rect">
            <a:avLst/>
          </a:prstGeom>
        </p:spPr>
        <p:txBody>
          <a:bodyPr wrap="square"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References</a:t>
            </a:r>
          </a:p>
        </p:txBody>
      </p:sp>
      <p:sp>
        <p:nvSpPr>
          <p:cNvPr id="59" name="TextBox 59"/>
          <p:cNvSpPr txBox="1"/>
          <p:nvPr/>
        </p:nvSpPr>
        <p:spPr>
          <a:xfrm>
            <a:off x="369855" y="3990574"/>
            <a:ext cx="10245170" cy="3948197"/>
          </a:xfrm>
          <a:prstGeom prst="rect">
            <a:avLst/>
          </a:prstGeom>
        </p:spPr>
        <p:txBody>
          <a:bodyPr wrap="square" lIns="0" tIns="0" rIns="0" bIns="0" rtlCol="0" anchor="t">
            <a:spAutoFit/>
          </a:bodyPr>
          <a:lstStyle/>
          <a:p>
            <a:pPr algn="just">
              <a:lnSpc>
                <a:spcPts val="3054"/>
              </a:lnSpc>
            </a:pPr>
            <a:r>
              <a:rPr lang="en-US" sz="2400" dirty="0">
                <a:latin typeface="Times New Roman" panose="02020603050405020304" pitchFamily="18" charset="0"/>
                <a:cs typeface="Times New Roman" panose="02020603050405020304" pitchFamily="18" charset="0"/>
              </a:rPr>
              <a:t>The project presents the development of a Smart Irrigation System integrating a CNN-based image classification model, IoT sensors, and wireless control for efficient water management. A backend CNN model trained on 400 soil images achieves 98.6% accuracy in identifying soil moisture levels from real-time images captured via a camera connected to Arduino Mega. The result is sent to an ESP32, which controls a pump, buzzer, and LED accordingly. DHT11 and TDS sensors monitor temperature, humidity, and water quality, with data visualized on a React-based dashboard through graph comparisons of CNN output and sensor readings. The system promotes sustainable agriculture through intelligent automation and real-time soil monitoring.</a:t>
            </a:r>
            <a:endParaRPr lang="en-US" sz="2400" dirty="0">
              <a:solidFill>
                <a:srgbClr val="000000"/>
              </a:solidFill>
              <a:latin typeface="Times New Roman" panose="02020603050405020304" pitchFamily="18" charset="0"/>
              <a:ea typeface="Bookmania"/>
              <a:cs typeface="Times New Roman" panose="02020603050405020304" pitchFamily="18" charset="0"/>
              <a:sym typeface="Bookmania"/>
            </a:endParaRPr>
          </a:p>
        </p:txBody>
      </p:sp>
      <p:sp>
        <p:nvSpPr>
          <p:cNvPr id="60" name="TextBox 60"/>
          <p:cNvSpPr txBox="1"/>
          <p:nvPr/>
        </p:nvSpPr>
        <p:spPr>
          <a:xfrm>
            <a:off x="10935030" y="4573113"/>
            <a:ext cx="9832719" cy="2782813"/>
          </a:xfrm>
          <a:prstGeom prst="rect">
            <a:avLst/>
          </a:prstGeom>
        </p:spPr>
        <p:txBody>
          <a:bodyPr lIns="0" tIns="0" rIns="0" bIns="0" rtlCol="0" anchor="t">
            <a:spAutoFit/>
          </a:bodyPr>
          <a:lstStyle/>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p:txBody>
      </p:sp>
      <p:sp>
        <p:nvSpPr>
          <p:cNvPr id="61" name="TextBox 61"/>
          <p:cNvSpPr txBox="1"/>
          <p:nvPr/>
        </p:nvSpPr>
        <p:spPr>
          <a:xfrm>
            <a:off x="14438061" y="28418866"/>
            <a:ext cx="7296822" cy="2017347"/>
          </a:xfrm>
          <a:prstGeom prst="rect">
            <a:avLst/>
          </a:prstGeom>
          <a:ln>
            <a:noFill/>
          </a:ln>
        </p:spPr>
        <p:txBody>
          <a:bodyPr wrap="square" lIns="0" tIns="0" rIns="0" bIns="0" rtlCol="0" anchor="t">
            <a:spAutoFit/>
          </a:bodyPr>
          <a:lstStyle/>
          <a:p>
            <a:pPr algn="ctr">
              <a:lnSpc>
                <a:spcPts val="3774"/>
              </a:lnSpc>
            </a:pPr>
            <a:r>
              <a:rPr lang="en-US" sz="2400" b="1" dirty="0">
                <a:solidFill>
                  <a:srgbClr val="000000"/>
                </a:solidFill>
                <a:latin typeface="Times New Roman" panose="02020603050405020304" pitchFamily="18" charset="0"/>
                <a:ea typeface="Times New Roman"/>
                <a:cs typeface="Times New Roman" panose="02020603050405020304" pitchFamily="18" charset="0"/>
                <a:sym typeface="Times New Roman"/>
              </a:rPr>
              <a:t>Signature</a:t>
            </a:r>
          </a:p>
          <a:p>
            <a:pPr algn="ctr">
              <a:lnSpc>
                <a:spcPts val="4134"/>
              </a:lnSpc>
            </a:pPr>
            <a:r>
              <a:rPr lang="en-US" sz="2800" b="1" dirty="0">
                <a:latin typeface="Times New Roman" panose="02020603050405020304" pitchFamily="18" charset="0"/>
                <a:cs typeface="Times New Roman" panose="02020603050405020304" pitchFamily="18" charset="0"/>
              </a:rPr>
              <a:t>Prof. Rakesh Kumar</a:t>
            </a:r>
            <a:r>
              <a:rPr lang="en-IN" sz="2800" b="1" dirty="0">
                <a:ln w="12700">
                  <a:solidFill>
                    <a:schemeClr val="bg1"/>
                  </a:solidFill>
                </a:ln>
                <a:latin typeface="Times New Roman" panose="02020603050405020304" pitchFamily="18" charset="0"/>
                <a:cs typeface="Times New Roman" panose="02020603050405020304" pitchFamily="18" charset="0"/>
              </a:rPr>
              <a:t>.</a:t>
            </a:r>
          </a:p>
          <a:p>
            <a:pPr algn="ctr">
              <a:lnSpc>
                <a:spcPts val="4134"/>
              </a:lnSpc>
            </a:pPr>
            <a:r>
              <a:rPr lang="en-US" sz="2800" b="1" dirty="0">
                <a:latin typeface="Times New Roman" panose="02020603050405020304" pitchFamily="18" charset="0"/>
                <a:cs typeface="Times New Roman" panose="02020603050405020304" pitchFamily="18" charset="0"/>
              </a:rPr>
              <a:t>Assistant Professor</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Department of Mechanical Engineering</a:t>
            </a:r>
            <a:endParaRPr lang="en-IN" sz="2800" b="1" dirty="0">
              <a:ln w="12700">
                <a:solidFill>
                  <a:schemeClr val="bg1"/>
                </a:solidFill>
              </a:ln>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id="{3A99709A-276A-50B9-1BD4-56BDB43CA644}"/>
              </a:ext>
            </a:extLst>
          </p:cNvPr>
          <p:cNvSpPr/>
          <p:nvPr/>
        </p:nvSpPr>
        <p:spPr>
          <a:xfrm>
            <a:off x="18383251" y="876154"/>
            <a:ext cx="1960498" cy="185437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2800" dirty="0"/>
          </a:p>
        </p:txBody>
      </p:sp>
      <p:sp>
        <p:nvSpPr>
          <p:cNvPr id="66" name="TextBox 65">
            <a:extLst>
              <a:ext uri="{FF2B5EF4-FFF2-40B4-BE49-F238E27FC236}">
                <a16:creationId xmlns:a16="http://schemas.microsoft.com/office/drawing/2014/main" id="{04CE7A8B-7894-D739-A32F-FA19C590B15F}"/>
              </a:ext>
            </a:extLst>
          </p:cNvPr>
          <p:cNvSpPr txBox="1"/>
          <p:nvPr/>
        </p:nvSpPr>
        <p:spPr>
          <a:xfrm>
            <a:off x="13766807" y="7821881"/>
            <a:ext cx="4572000" cy="369332"/>
          </a:xfrm>
          <a:prstGeom prst="rect">
            <a:avLst/>
          </a:prstGeom>
          <a:noFill/>
        </p:spPr>
        <p:txBody>
          <a:bodyPr wrap="square" rtlCol="0">
            <a:spAutoFit/>
          </a:bodyPr>
          <a:lstStyle/>
          <a:p>
            <a:pPr algn="ctr"/>
            <a:r>
              <a:rPr lang="en-US" dirty="0"/>
              <a:t>Block Diagram</a:t>
            </a:r>
            <a:endParaRPr lang="en-IN" dirty="0"/>
          </a:p>
        </p:txBody>
      </p:sp>
      <p:sp>
        <p:nvSpPr>
          <p:cNvPr id="67" name="TextBox 66">
            <a:extLst>
              <a:ext uri="{FF2B5EF4-FFF2-40B4-BE49-F238E27FC236}">
                <a16:creationId xmlns:a16="http://schemas.microsoft.com/office/drawing/2014/main" id="{BC199581-8C13-1367-BBE2-7AFDD8B5F5D1}"/>
              </a:ext>
            </a:extLst>
          </p:cNvPr>
          <p:cNvSpPr txBox="1"/>
          <p:nvPr/>
        </p:nvSpPr>
        <p:spPr>
          <a:xfrm>
            <a:off x="1792305" y="21058965"/>
            <a:ext cx="6675933"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 Methodology</a:t>
            </a:r>
            <a:endParaRPr lang="en-IN" dirty="0">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25DC85E6-45AB-E68D-025A-861EF61605BA}"/>
              </a:ext>
            </a:extLst>
          </p:cNvPr>
          <p:cNvSpPr txBox="1"/>
          <p:nvPr/>
        </p:nvSpPr>
        <p:spPr>
          <a:xfrm>
            <a:off x="11825913" y="15040081"/>
            <a:ext cx="4880936" cy="369332"/>
          </a:xfrm>
          <a:prstGeom prst="rect">
            <a:avLst/>
          </a:prstGeom>
          <a:noFill/>
        </p:spPr>
        <p:txBody>
          <a:bodyPr wrap="square" rtlCol="0">
            <a:spAutoFit/>
          </a:bodyPr>
          <a:lstStyle/>
          <a:p>
            <a:r>
              <a:rPr lang="en-US" dirty="0"/>
              <a:t>Sensor vs Model Predictions</a:t>
            </a:r>
            <a:endParaRPr lang="en-IN" dirty="0"/>
          </a:p>
        </p:txBody>
      </p:sp>
      <p:sp>
        <p:nvSpPr>
          <p:cNvPr id="73" name="TextBox 72">
            <a:extLst>
              <a:ext uri="{FF2B5EF4-FFF2-40B4-BE49-F238E27FC236}">
                <a16:creationId xmlns:a16="http://schemas.microsoft.com/office/drawing/2014/main" id="{88B6FC1A-ECFA-C413-D234-43DF679E7366}"/>
              </a:ext>
            </a:extLst>
          </p:cNvPr>
          <p:cNvSpPr txBox="1"/>
          <p:nvPr/>
        </p:nvSpPr>
        <p:spPr>
          <a:xfrm>
            <a:off x="16417670" y="15094347"/>
            <a:ext cx="4432234" cy="369332"/>
          </a:xfrm>
          <a:prstGeom prst="rect">
            <a:avLst/>
          </a:prstGeom>
          <a:noFill/>
        </p:spPr>
        <p:txBody>
          <a:bodyPr wrap="square" rtlCol="0">
            <a:spAutoFit/>
          </a:bodyPr>
          <a:lstStyle/>
          <a:p>
            <a:pPr algn="ctr"/>
            <a:r>
              <a:rPr lang="en-US" dirty="0"/>
              <a:t>Classification Accuracy</a:t>
            </a:r>
            <a:endParaRPr lang="en-IN" dirty="0"/>
          </a:p>
        </p:txBody>
      </p:sp>
      <p:sp>
        <p:nvSpPr>
          <p:cNvPr id="74" name="TextBox 73">
            <a:extLst>
              <a:ext uri="{FF2B5EF4-FFF2-40B4-BE49-F238E27FC236}">
                <a16:creationId xmlns:a16="http://schemas.microsoft.com/office/drawing/2014/main" id="{03A2D6CF-9C26-2F53-28CD-11009B92B29E}"/>
              </a:ext>
            </a:extLst>
          </p:cNvPr>
          <p:cNvSpPr txBox="1"/>
          <p:nvPr/>
        </p:nvSpPr>
        <p:spPr>
          <a:xfrm>
            <a:off x="16706849" y="18192452"/>
            <a:ext cx="4731009" cy="377060"/>
          </a:xfrm>
          <a:prstGeom prst="rect">
            <a:avLst/>
          </a:prstGeom>
          <a:noFill/>
        </p:spPr>
        <p:txBody>
          <a:bodyPr wrap="square" rtlCol="0">
            <a:spAutoFit/>
          </a:bodyPr>
          <a:lstStyle/>
          <a:p>
            <a:pPr algn="ctr"/>
            <a:r>
              <a:rPr lang="en-US" dirty="0"/>
              <a:t>Live Sensor Data</a:t>
            </a:r>
            <a:endParaRPr lang="en-IN" dirty="0"/>
          </a:p>
        </p:txBody>
      </p:sp>
      <p:sp>
        <p:nvSpPr>
          <p:cNvPr id="76" name="TextBox 75">
            <a:extLst>
              <a:ext uri="{FF2B5EF4-FFF2-40B4-BE49-F238E27FC236}">
                <a16:creationId xmlns:a16="http://schemas.microsoft.com/office/drawing/2014/main" id="{9095DB54-C905-6BD5-413F-7D14FDB8EC88}"/>
              </a:ext>
            </a:extLst>
          </p:cNvPr>
          <p:cNvSpPr txBox="1"/>
          <p:nvPr/>
        </p:nvSpPr>
        <p:spPr>
          <a:xfrm>
            <a:off x="11832588" y="18261475"/>
            <a:ext cx="4018800" cy="369332"/>
          </a:xfrm>
          <a:prstGeom prst="rect">
            <a:avLst/>
          </a:prstGeom>
          <a:noFill/>
        </p:spPr>
        <p:txBody>
          <a:bodyPr wrap="square" rtlCol="0">
            <a:spAutoFit/>
          </a:bodyPr>
          <a:lstStyle/>
          <a:p>
            <a:r>
              <a:rPr lang="en-US" dirty="0"/>
              <a:t>Smart irrigation model</a:t>
            </a:r>
            <a:endParaRPr lang="en-IN" dirty="0"/>
          </a:p>
        </p:txBody>
      </p:sp>
      <p:pic>
        <p:nvPicPr>
          <p:cNvPr id="69" name="Picture 68">
            <a:extLst>
              <a:ext uri="{FF2B5EF4-FFF2-40B4-BE49-F238E27FC236}">
                <a16:creationId xmlns:a16="http://schemas.microsoft.com/office/drawing/2014/main" id="{CFA00C06-7C64-7D8F-ABA3-5ACB4E909E1B}"/>
              </a:ext>
            </a:extLst>
          </p:cNvPr>
          <p:cNvPicPr>
            <a:picLocks noChangeAspect="1"/>
          </p:cNvPicPr>
          <p:nvPr/>
        </p:nvPicPr>
        <p:blipFill>
          <a:blip r:embed="rId7"/>
          <a:stretch>
            <a:fillRect/>
          </a:stretch>
        </p:blipFill>
        <p:spPr>
          <a:xfrm>
            <a:off x="18370660" y="832318"/>
            <a:ext cx="1973090" cy="1959668"/>
          </a:xfrm>
          <a:prstGeom prst="rect">
            <a:avLst/>
          </a:prstGeom>
        </p:spPr>
      </p:pic>
      <p:sp>
        <p:nvSpPr>
          <p:cNvPr id="83" name="Rectangle 4">
            <a:extLst>
              <a:ext uri="{FF2B5EF4-FFF2-40B4-BE49-F238E27FC236}">
                <a16:creationId xmlns:a16="http://schemas.microsoft.com/office/drawing/2014/main" id="{C298DB7C-8672-748C-4A0C-907966A7E86D}"/>
              </a:ext>
            </a:extLst>
          </p:cNvPr>
          <p:cNvSpPr>
            <a:spLocks noChangeArrowheads="1"/>
          </p:cNvSpPr>
          <p:nvPr/>
        </p:nvSpPr>
        <p:spPr bwMode="auto">
          <a:xfrm>
            <a:off x="424874" y="11727724"/>
            <a:ext cx="1060485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classify soil moisture status using a CNN model trained on soil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monitor temperature, humidity, and water quality using IoT sensors.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develop a smart irrigation system that automates watering based on soil condition.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control irrigation components (pump, buzzer, LED) based on model output.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visualize real-time data and comparisons through a </a:t>
            </a:r>
            <a:r>
              <a:rPr lang="en-US" altLang="en-US" sz="2400" dirty="0" err="1">
                <a:latin typeface="Times New Roman" panose="02020603050405020304" pitchFamily="18" charset="0"/>
                <a:cs typeface="Times New Roman" panose="02020603050405020304" pitchFamily="18" charset="0"/>
              </a:rPr>
              <a:t>Streamlit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-based dashboard.</a:t>
            </a:r>
          </a:p>
        </p:txBody>
      </p:sp>
      <p:sp>
        <p:nvSpPr>
          <p:cNvPr id="92" name="Rectangle 7">
            <a:extLst>
              <a:ext uri="{FF2B5EF4-FFF2-40B4-BE49-F238E27FC236}">
                <a16:creationId xmlns:a16="http://schemas.microsoft.com/office/drawing/2014/main" id="{05E7F631-EA4C-0707-9DA2-B03DED5DA224}"/>
              </a:ext>
            </a:extLst>
          </p:cNvPr>
          <p:cNvSpPr>
            <a:spLocks noChangeArrowheads="1"/>
          </p:cNvSpPr>
          <p:nvPr/>
        </p:nvSpPr>
        <p:spPr bwMode="auto">
          <a:xfrm>
            <a:off x="11238488" y="9132397"/>
            <a:ext cx="998519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Automated pump activation (2–3 sec) triggered after buzzer alert for dry soil conditions.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Real-time dashboard updates (&lt;1s latency) visualize sensor and model data simultaneously.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Graphical comparison of CNN output and sensor readings (moisture, temperature, TDS).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Water quality monitoring (TDS: 420 ppm) helps assess irrigation water purity and toxicity.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Temperature readings (DHT: 30.1 °C) match closely with field conditions (29.8 °C), validating sensor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Humidity levels (DHT: 61%) reflect accurate real-time environment sensing for localized decisions.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Soil moisture classification via CNN with 98.6% accuracy enables precise irrigation decisions.</a:t>
            </a:r>
          </a:p>
        </p:txBody>
      </p:sp>
      <p:sp>
        <p:nvSpPr>
          <p:cNvPr id="96" name="Rectangle 9">
            <a:extLst>
              <a:ext uri="{FF2B5EF4-FFF2-40B4-BE49-F238E27FC236}">
                <a16:creationId xmlns:a16="http://schemas.microsoft.com/office/drawing/2014/main" id="{B209A12D-13F1-6417-5165-9EA231FB54B8}"/>
              </a:ext>
            </a:extLst>
          </p:cNvPr>
          <p:cNvSpPr>
            <a:spLocks noChangeArrowheads="1"/>
          </p:cNvSpPr>
          <p:nvPr/>
        </p:nvSpPr>
        <p:spPr bwMode="auto">
          <a:xfrm>
            <a:off x="11203714" y="19566931"/>
            <a:ext cx="1015085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Achieved 98.6% accuracy using CNN trained on dry/wet soil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environmental monitoring using DHT11 and TDS sensors.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Wireless data transmission to a React dashboard for visualization and comparison.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Smart irrigation prototype with ML-powered soil classification built.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Promotes sustainable agriculture through intelligent automation and soil health insights.</a:t>
            </a:r>
          </a:p>
        </p:txBody>
      </p:sp>
      <p:sp>
        <p:nvSpPr>
          <p:cNvPr id="98" name="Rectangle 11">
            <a:extLst>
              <a:ext uri="{FF2B5EF4-FFF2-40B4-BE49-F238E27FC236}">
                <a16:creationId xmlns:a16="http://schemas.microsoft.com/office/drawing/2014/main" id="{49545267-B254-B9D2-D110-D93ACA509C9A}"/>
              </a:ext>
            </a:extLst>
          </p:cNvPr>
          <p:cNvSpPr>
            <a:spLocks noChangeArrowheads="1"/>
          </p:cNvSpPr>
          <p:nvPr/>
        </p:nvSpPr>
        <p:spPr bwMode="auto">
          <a:xfrm>
            <a:off x="11171871" y="22898027"/>
            <a:ext cx="9832719"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Wagh, S. Kothari, and P. Patil, “Smart irrigation system using IoT and machine learning,” </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International Journal of Engineering Research &amp; Technology (IJERT)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9, no. 5, pp. 162–166, May 2020.</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 K. Kodali, B. S.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Yerroju</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“IoT based smart irrigation system using soil moisture sensors,” in </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2016 IEEE Region 10 Symposium (TENSYMP)</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Bali, Indonesia, pp. 343–346, May 2016.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doi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10.1109/TENCONSpring.2016.7519432</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 S. Bhosale and P. G. Patil, “Soil moisture prediction using deep learning,” </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International Journal of Scientific Research in Computer Science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6, no. 2, pp. 42–47, 2019.</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 Priya, N. Sivaranjani, and D. Jayanthi, “Smart irrigation system using IoT and cloud computing,” </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Materials Today: Proceedings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45, pp. 2290–2296, 2021.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doi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10.1016/j.matpr.2020.10.639</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 Patel and M. Patel, “Analysis of TDS sensor for smart water quality monitoring,” </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International Research Journal of Engineering and Technology (IRJET)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6, no. 4, pp. 4521–4524, Apr. 2019.</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 Kumar and D. K. Jain, “Smart irrigation system and soil moisture monitoring using IoT,” </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International Journal of Engineering Science and Computing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8, no. 7, pp. 18073–18076, Jul. 2018.</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 N. Patil and V. Y. Shinde, “Soil classification using deep learning for smart agriculture,” </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International Journal of Advanced Research in Computer and Communication Engineering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7, no. 6, pp. 192–196, Jun. 2018.</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Jain, R. Sharma, and P. Joshi, “Automated irrigation system using IoT,” </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International Journal of Computer Applications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180, no. 37, pp. 26–30, May 2018.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doi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10.5120/ijca2018917303</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 A. Basha and R. P. Kumar, “Design and implementation of automated irrigation system using IoT,” </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Journal of Engineering Science and Technology (JESTEC)</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13, no. 12, pp. 4220–4231, Dec. 2018.</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 Singh and S. N. Deepa, “Implementation of convolutional neural network-based soil classification for precision farming,” </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Procedia Computer Science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167, pp. 1742–1750, 2020.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doi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10.1016/j.procs.2020.03.389</a:t>
            </a:r>
          </a:p>
        </p:txBody>
      </p:sp>
      <p:sp>
        <p:nvSpPr>
          <p:cNvPr id="37" name="Rectangle 1">
            <a:extLst>
              <a:ext uri="{FF2B5EF4-FFF2-40B4-BE49-F238E27FC236}">
                <a16:creationId xmlns:a16="http://schemas.microsoft.com/office/drawing/2014/main" id="{4CEDB8C9-C93E-E6FB-0028-4027794A1578}"/>
              </a:ext>
            </a:extLst>
          </p:cNvPr>
          <p:cNvSpPr>
            <a:spLocks noChangeArrowheads="1"/>
          </p:cNvSpPr>
          <p:nvPr/>
        </p:nvSpPr>
        <p:spPr bwMode="auto">
          <a:xfrm>
            <a:off x="819720" y="22539721"/>
            <a:ext cx="9832719"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A camera module connected to an Arduino Mega captures a real-time image of the soil.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The captured image is sent to a Convolutional Neural Network (CNN) model hosted on a backend server.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The classification result is sent back to the Arduino Mega for further 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If the soil is classified as dry, the Arduino Mega: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Activates a buzzer for 3 seconds.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The CNN model, trained on 400 images, classifies the soil as wet or dry.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Turns on a green LED.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Turns on the water pump for 2–3 seconds after the buzzer.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Simultaneously, the DHT11 sensor records temperature and humidity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A TDS sensor measures the purity of irrigation water to detect contamination or excessive salinity.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All sensor data and CNN classification results are sent to a </a:t>
            </a:r>
            <a:r>
              <a:rPr kumimoji="0" lang="en-US" altLang="en-US" sz="1800" i="0" u="none" strike="noStrike" cap="none" normalizeH="0" baseline="0" dirty="0" err="1">
                <a:ln>
                  <a:noFill/>
                </a:ln>
                <a:solidFill>
                  <a:schemeClr val="tx1"/>
                </a:solidFill>
                <a:effectLst/>
                <a:latin typeface="Arial" panose="020B0604020202020204" pitchFamily="34" charset="0"/>
              </a:rPr>
              <a:t>Streamlit</a:t>
            </a:r>
            <a:r>
              <a:rPr kumimoji="0" lang="en-US" altLang="en-US" sz="1800" i="0" u="none" strike="noStrike" cap="none" normalizeH="0" baseline="0" dirty="0">
                <a:ln>
                  <a:noFill/>
                </a:ln>
                <a:solidFill>
                  <a:schemeClr val="tx1"/>
                </a:solidFill>
                <a:effectLst/>
                <a:latin typeface="Arial" panose="020B0604020202020204" pitchFamily="34" charset="0"/>
              </a:rPr>
              <a:t>-based dashboard for visualization.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The dashboard displays real-time graphs and comparisons of sensor data vs. model output.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This system enables automated irrigation and informed decision-making, contributing to sustainable and efficient farming practices</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pic>
        <p:nvPicPr>
          <p:cNvPr id="63" name="Picture 62">
            <a:extLst>
              <a:ext uri="{FF2B5EF4-FFF2-40B4-BE49-F238E27FC236}">
                <a16:creationId xmlns:a16="http://schemas.microsoft.com/office/drawing/2014/main" id="{9F6DBE63-875C-C4F2-86A3-5BCB1BAF93B8}"/>
              </a:ext>
            </a:extLst>
          </p:cNvPr>
          <p:cNvPicPr>
            <a:picLocks noChangeAspect="1"/>
          </p:cNvPicPr>
          <p:nvPr/>
        </p:nvPicPr>
        <p:blipFill>
          <a:blip r:embed="rId8"/>
          <a:stretch>
            <a:fillRect/>
          </a:stretch>
        </p:blipFill>
        <p:spPr>
          <a:xfrm>
            <a:off x="12990470" y="4086277"/>
            <a:ext cx="6008646" cy="3675963"/>
          </a:xfrm>
          <a:prstGeom prst="rect">
            <a:avLst/>
          </a:prstGeom>
        </p:spPr>
      </p:pic>
      <p:pic>
        <p:nvPicPr>
          <p:cNvPr id="65" name="Picture 64">
            <a:extLst>
              <a:ext uri="{FF2B5EF4-FFF2-40B4-BE49-F238E27FC236}">
                <a16:creationId xmlns:a16="http://schemas.microsoft.com/office/drawing/2014/main" id="{6B1C1DEC-FD31-E4DB-5E14-97670CB20116}"/>
              </a:ext>
            </a:extLst>
          </p:cNvPr>
          <p:cNvPicPr>
            <a:picLocks noChangeAspect="1"/>
          </p:cNvPicPr>
          <p:nvPr/>
        </p:nvPicPr>
        <p:blipFill>
          <a:blip r:embed="rId9"/>
          <a:stretch>
            <a:fillRect/>
          </a:stretch>
        </p:blipFill>
        <p:spPr>
          <a:xfrm>
            <a:off x="2030098" y="15072855"/>
            <a:ext cx="5553850" cy="5668166"/>
          </a:xfrm>
          <a:prstGeom prst="rect">
            <a:avLst/>
          </a:prstGeom>
        </p:spPr>
      </p:pic>
      <p:pic>
        <p:nvPicPr>
          <p:cNvPr id="70" name="Picture 69">
            <a:extLst>
              <a:ext uri="{FF2B5EF4-FFF2-40B4-BE49-F238E27FC236}">
                <a16:creationId xmlns:a16="http://schemas.microsoft.com/office/drawing/2014/main" id="{DC90E9E6-EB00-390E-F700-98504D40A8D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263499" y="12382495"/>
            <a:ext cx="4058852" cy="2396573"/>
          </a:xfrm>
          <a:prstGeom prst="rect">
            <a:avLst/>
          </a:prstGeom>
        </p:spPr>
      </p:pic>
      <p:pic>
        <p:nvPicPr>
          <p:cNvPr id="75" name="Picture 74">
            <a:extLst>
              <a:ext uri="{FF2B5EF4-FFF2-40B4-BE49-F238E27FC236}">
                <a16:creationId xmlns:a16="http://schemas.microsoft.com/office/drawing/2014/main" id="{F7AA9E12-AFE2-27CE-FB3F-0835AA925E8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110385" y="12404031"/>
            <a:ext cx="4457004" cy="2396573"/>
          </a:xfrm>
          <a:prstGeom prst="rect">
            <a:avLst/>
          </a:prstGeom>
        </p:spPr>
      </p:pic>
      <p:pic>
        <p:nvPicPr>
          <p:cNvPr id="43" name="Picture 42">
            <a:extLst>
              <a:ext uri="{FF2B5EF4-FFF2-40B4-BE49-F238E27FC236}">
                <a16:creationId xmlns:a16="http://schemas.microsoft.com/office/drawing/2014/main" id="{1F153F96-499C-096F-3DC5-5A32B96146F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389059" y="15432508"/>
            <a:ext cx="3702417" cy="2776813"/>
          </a:xfrm>
          <a:prstGeom prst="rect">
            <a:avLst/>
          </a:prstGeom>
        </p:spPr>
      </p:pic>
      <p:pic>
        <p:nvPicPr>
          <p:cNvPr id="64" name="Picture 63">
            <a:extLst>
              <a:ext uri="{FF2B5EF4-FFF2-40B4-BE49-F238E27FC236}">
                <a16:creationId xmlns:a16="http://schemas.microsoft.com/office/drawing/2014/main" id="{ACB35E76-C099-0755-D081-63592C89387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333114" y="15538149"/>
            <a:ext cx="4928363" cy="268467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756</TotalTime>
  <Words>1148</Words>
  <Application>Microsoft Office PowerPoint</Application>
  <PresentationFormat>Custom</PresentationFormat>
  <Paragraphs>77</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Bookmania Bold</vt:lpstr>
      <vt:lpstr>Arial</vt:lpstr>
      <vt:lpstr>Bookmania</vt:lpstr>
      <vt:lpstr>Calibri</vt:lpstr>
      <vt:lpstr>Playfair Display Italics</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SDG7_Poster_Template[1].pptx</dc:title>
  <dc:creator>sumedh bhat</dc:creator>
  <cp:lastModifiedBy>hrushikesh koli</cp:lastModifiedBy>
  <cp:revision>27</cp:revision>
  <dcterms:created xsi:type="dcterms:W3CDTF">2006-08-16T00:00:00Z</dcterms:created>
  <dcterms:modified xsi:type="dcterms:W3CDTF">2025-07-08T04:55:58Z</dcterms:modified>
  <dc:identifier>DAGrjd6HNJI</dc:identifier>
</cp:coreProperties>
</file>